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5" r:id="rId4"/>
    <p:sldId id="269" r:id="rId5"/>
    <p:sldId id="266" r:id="rId6"/>
    <p:sldId id="267" r:id="rId7"/>
    <p:sldId id="272" r:id="rId8"/>
    <p:sldId id="268" r:id="rId9"/>
    <p:sldId id="261" r:id="rId10"/>
    <p:sldId id="262" r:id="rId11"/>
    <p:sldId id="257" r:id="rId12"/>
    <p:sldId id="271" r:id="rId13"/>
    <p:sldId id="270" r:id="rId14"/>
    <p:sldId id="273" r:id="rId15"/>
    <p:sldId id="274" r:id="rId16"/>
    <p:sldId id="275" r:id="rId17"/>
    <p:sldId id="276" r:id="rId18"/>
    <p:sldId id="283" r:id="rId19"/>
    <p:sldId id="277" r:id="rId20"/>
    <p:sldId id="278" r:id="rId21"/>
    <p:sldId id="280" r:id="rId22"/>
    <p:sldId id="279" r:id="rId23"/>
    <p:sldId id="281" r:id="rId24"/>
    <p:sldId id="282" r:id="rId25"/>
    <p:sldId id="264" r:id="rId26"/>
    <p:sldId id="258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534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22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87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41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54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353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650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55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74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749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0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049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36C12-EB9A-4405-B5CD-E00CD0276C06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B8CA8-8052-4AF8-8F59-286528F7BE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61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okeshbalani/pixel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1600" y="2918460"/>
            <a:ext cx="6800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60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17320" y="3731956"/>
            <a:ext cx="803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2060"/>
                </a:solidFill>
                <a:latin typeface="+mj-lt"/>
              </a:rPr>
              <a:t>Interactive </a:t>
            </a:r>
            <a:r>
              <a:rPr lang="en-US" sz="2800" b="1" dirty="0" err="1" smtClean="0">
                <a:solidFill>
                  <a:srgbClr val="002060"/>
                </a:solidFill>
                <a:latin typeface="+mj-lt"/>
              </a:rPr>
              <a:t>WebApp</a:t>
            </a:r>
            <a:r>
              <a:rPr lang="en-US" sz="2800" dirty="0" smtClean="0">
                <a:solidFill>
                  <a:srgbClr val="002060"/>
                </a:solidFill>
                <a:latin typeface="+mj-lt"/>
              </a:rPr>
              <a:t> for Image Processing</a:t>
            </a:r>
            <a:endParaRPr lang="en-US" sz="28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17320" y="504244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2060"/>
                </a:solidFill>
                <a:latin typeface="+mj-lt"/>
              </a:rPr>
              <a:t>Lokesh</a:t>
            </a: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 </a:t>
            </a:r>
            <a:r>
              <a:rPr lang="en-US" sz="2400" dirty="0" err="1" smtClean="0">
                <a:solidFill>
                  <a:srgbClr val="002060"/>
                </a:solidFill>
                <a:latin typeface="+mj-lt"/>
              </a:rPr>
              <a:t>Balani</a:t>
            </a:r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 (20173073)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17320" y="5406331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Abhishek Tyagi (20173067)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7320" y="5747356"/>
            <a:ext cx="512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November 29, 2018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380" y="750095"/>
            <a:ext cx="1832610" cy="94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02919" y="1352630"/>
            <a:ext cx="51435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>
                <a:latin typeface="+mj-lt"/>
              </a:rPr>
              <a:t>Lokesh</a:t>
            </a:r>
            <a:endParaRPr lang="en-US" sz="2800" dirty="0" smtClean="0">
              <a:latin typeface="+mj-lt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Basic Django Platform Setup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UX &amp; Design for the Web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Developing Front End (CSS/JS)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Support for Configurable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Image Drag/Drop</a:t>
            </a:r>
            <a:r>
              <a:rPr lang="en-US" sz="2000" dirty="0"/>
              <a:t>, Select Zoom </a:t>
            </a:r>
            <a:r>
              <a:rPr lang="en-US" sz="2000" dirty="0" smtClean="0"/>
              <a:t>Support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Division of </a:t>
            </a:r>
            <a:r>
              <a:rPr lang="en-US" sz="2000" dirty="0" smtClean="0"/>
              <a:t>View - Instructors</a:t>
            </a:r>
            <a:r>
              <a:rPr lang="en-US" sz="2000" dirty="0"/>
              <a:t>’ Lecture </a:t>
            </a:r>
            <a:r>
              <a:rPr lang="en-US" sz="2000" dirty="0" smtClean="0"/>
              <a:t>Companion, DIY (Do It Yourself)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Implementing </a:t>
            </a:r>
            <a:r>
              <a:rPr lang="en-US" sz="2000" dirty="0"/>
              <a:t>Image Processing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Histogram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Connected </a:t>
            </a:r>
            <a:r>
              <a:rPr lang="en-US" sz="2000" dirty="0" smtClean="0"/>
              <a:t>Components Algorithms -Python to JavaScript</a:t>
            </a:r>
            <a:endParaRPr lang="en-US" sz="2000" dirty="0"/>
          </a:p>
          <a:p>
            <a:endParaRPr lang="en-US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7884" y="1352630"/>
            <a:ext cx="5143500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Abhishek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UX &amp; Design for the Web Application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Back End Support for Python Libraries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2000" dirty="0"/>
              <a:t>Implementing Image Processing Techniques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Morphological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Smoothing Spatial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Edge Detection </a:t>
            </a:r>
            <a:r>
              <a:rPr lang="en-US" sz="2000" dirty="0"/>
              <a:t>Filters (Laplacian &amp; Sobel)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Image </a:t>
            </a:r>
            <a:r>
              <a:rPr lang="en-US" sz="2000" dirty="0" err="1"/>
              <a:t>Thresholding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Connected </a:t>
            </a:r>
            <a:r>
              <a:rPr lang="en-US" sz="2000" dirty="0" smtClean="0"/>
              <a:t>Components Algorithm Development in Python -  </a:t>
            </a:r>
            <a:r>
              <a:rPr lang="en-US" sz="2000" dirty="0"/>
              <a:t>First Pass &amp; Second Pass with Union </a:t>
            </a:r>
            <a:r>
              <a:rPr lang="en-US" sz="2000" dirty="0" smtClean="0"/>
              <a:t>Find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Contribution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807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94460" y="2274570"/>
            <a:ext cx="100241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002060"/>
                </a:solidFill>
                <a:latin typeface="+mj-lt"/>
              </a:rPr>
              <a:t>PIXELS</a:t>
            </a:r>
            <a:r>
              <a:rPr lang="en-US" dirty="0" smtClean="0">
                <a:solidFill>
                  <a:srgbClr val="002060"/>
                </a:solidFill>
                <a:latin typeface="+mj-lt"/>
              </a:rPr>
              <a:t/>
            </a:r>
            <a:br>
              <a:rPr lang="en-US" dirty="0" smtClean="0">
                <a:solidFill>
                  <a:srgbClr val="002060"/>
                </a:solidFill>
                <a:latin typeface="+mj-lt"/>
              </a:rPr>
            </a:br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Let’s See Some Action</a:t>
            </a:r>
            <a:endParaRPr lang="en-US" sz="6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42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6089"/>
          <a:stretch/>
        </p:blipFill>
        <p:spPr bwMode="auto">
          <a:xfrm>
            <a:off x="1356723" y="1374112"/>
            <a:ext cx="9729288" cy="52425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Home Page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255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" t="5607"/>
          <a:stretch/>
        </p:blipFill>
        <p:spPr bwMode="auto">
          <a:xfrm>
            <a:off x="1454332" y="1374112"/>
            <a:ext cx="9501052" cy="5197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HOME PAGE: Module Section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52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/>
          <a:stretch/>
        </p:blipFill>
        <p:spPr bwMode="auto">
          <a:xfrm>
            <a:off x="1433285" y="1374112"/>
            <a:ext cx="9017000" cy="52269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Connected Components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8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" t="5607"/>
          <a:stretch/>
        </p:blipFill>
        <p:spPr bwMode="auto">
          <a:xfrm>
            <a:off x="1494018" y="1374112"/>
            <a:ext cx="8712428" cy="540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CONNECTED COMPONENTS: Editable Cells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9134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" t="5627"/>
          <a:stretch/>
        </p:blipFill>
        <p:spPr bwMode="auto">
          <a:xfrm>
            <a:off x="1471749" y="1316183"/>
            <a:ext cx="8891451" cy="54503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rgbClr val="002060"/>
                </a:solidFill>
                <a:latin typeface="+mj-lt"/>
              </a:rPr>
              <a:t>CONNECTED </a:t>
            </a:r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COMPONENTS: First Pass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13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/>
          <a:stretch/>
        </p:blipFill>
        <p:spPr bwMode="auto">
          <a:xfrm>
            <a:off x="1523998" y="1316183"/>
            <a:ext cx="8717281" cy="5258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rgbClr val="002060"/>
                </a:solidFill>
                <a:latin typeface="+mj-lt"/>
              </a:rPr>
              <a:t>CONNECTED </a:t>
            </a:r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COMPONENTS: Second Pass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0758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80" y="1316182"/>
            <a:ext cx="10923692" cy="54432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Sobel Filter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9740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694" r="14727"/>
          <a:stretch/>
        </p:blipFill>
        <p:spPr>
          <a:xfrm>
            <a:off x="455020" y="1890629"/>
            <a:ext cx="7400111" cy="30299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89714" y="1374112"/>
            <a:ext cx="261991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-2286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0" dirty="0" smtClean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Horizontal: 0 </a:t>
            </a:r>
            <a:r>
              <a:rPr lang="en-US" kern="1000" dirty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Degree</a:t>
            </a:r>
          </a:p>
        </p:txBody>
      </p:sp>
      <p:sp>
        <p:nvSpPr>
          <p:cNvPr id="8" name="Rectangle 7"/>
          <p:cNvSpPr/>
          <p:nvPr/>
        </p:nvSpPr>
        <p:spPr>
          <a:xfrm>
            <a:off x="8133806" y="1374112"/>
            <a:ext cx="344859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 indent="-228600">
              <a:lnSpc>
                <a:spcPct val="12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kern="1000" dirty="0" smtClean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Vertical: 90 </a:t>
            </a:r>
            <a:r>
              <a:rPr lang="en-US" kern="1000" dirty="0">
                <a:solidFill>
                  <a:srgbClr val="595959"/>
                </a:solidFill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Degree</a:t>
            </a:r>
          </a:p>
        </p:txBody>
      </p:sp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6" t="50224" r="14587"/>
          <a:stretch/>
        </p:blipFill>
        <p:spPr bwMode="auto">
          <a:xfrm>
            <a:off x="7855131" y="1890629"/>
            <a:ext cx="3953691" cy="30299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Sobel Filter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224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Project Pivot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57950" y="0"/>
            <a:ext cx="55435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Interactive GUI</a:t>
            </a:r>
            <a:endParaRPr lang="en-US" sz="28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  </a:t>
            </a:r>
            <a:r>
              <a:rPr lang="en-US" sz="2200" dirty="0" smtClean="0">
                <a:latin typeface="+mj-lt"/>
              </a:rPr>
              <a:t>Minimalist Design</a:t>
            </a:r>
          </a:p>
          <a:p>
            <a:r>
              <a:rPr lang="en-US" sz="2200" dirty="0" smtClean="0">
                <a:latin typeface="+mj-lt"/>
              </a:rPr>
              <a:t>   Support for Image Drag &amp; Drop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Image Upload from Local Computer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Downloadable Images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Accessible Image &amp; Module Info</a:t>
            </a:r>
          </a:p>
          <a:p>
            <a:r>
              <a:rPr lang="en-US" sz="2200" dirty="0">
                <a:latin typeface="+mj-lt"/>
              </a:rPr>
              <a:t> </a:t>
            </a:r>
            <a:r>
              <a:rPr lang="en-US" sz="2200" dirty="0" smtClean="0">
                <a:latin typeface="+mj-lt"/>
              </a:rPr>
              <a:t>  Option Settings for Processing Techniques</a:t>
            </a:r>
            <a:endParaRPr lang="en-US" sz="24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Modular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+mj-lt"/>
              </a:rPr>
              <a:t>   Significant development for ease-of-extension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Lecture Companion</a:t>
            </a: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+mj-lt"/>
              </a:rPr>
              <a:t>   Intermediate Iteration Steps Output</a:t>
            </a:r>
            <a:endParaRPr lang="en-US" sz="2200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Do It Yourself (Hands - On)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+mj-lt"/>
              </a:rPr>
              <a:t>Python Image Processing Lib Support</a:t>
            </a:r>
          </a:p>
        </p:txBody>
      </p:sp>
    </p:spTree>
    <p:extLst>
      <p:ext uri="{BB962C8B-B14F-4D97-AF65-F5344CB8AC3E}">
        <p14:creationId xmlns:p14="http://schemas.microsoft.com/office/powerpoint/2010/main" val="393516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05" t="39740" r="13735" b="7828"/>
          <a:stretch/>
        </p:blipFill>
        <p:spPr bwMode="auto">
          <a:xfrm>
            <a:off x="836023" y="1873295"/>
            <a:ext cx="5390606" cy="384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32" t="38765" r="14512" b="7848"/>
          <a:stretch/>
        </p:blipFill>
        <p:spPr bwMode="auto">
          <a:xfrm>
            <a:off x="6226629" y="1873295"/>
            <a:ext cx="5399316" cy="38482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SOBEL: </a:t>
            </a:r>
            <a:r>
              <a:rPr lang="en-US" sz="4400" spc="-150" dirty="0">
                <a:solidFill>
                  <a:srgbClr val="002060"/>
                </a:solidFill>
                <a:latin typeface="+mj-lt"/>
              </a:rPr>
              <a:t>Magnitude &amp; </a:t>
            </a:r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Angle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82875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39" t="50224" r="15007"/>
          <a:stretch/>
        </p:blipFill>
        <p:spPr bwMode="auto">
          <a:xfrm>
            <a:off x="1227909" y="1790156"/>
            <a:ext cx="4868091" cy="378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14" t="48517" r="15085"/>
          <a:stretch/>
        </p:blipFill>
        <p:spPr bwMode="auto">
          <a:xfrm>
            <a:off x="6287588" y="1790156"/>
            <a:ext cx="4963885" cy="37833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SOBEL: Diagonals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5613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07" b="2608"/>
          <a:stretch/>
        </p:blipFill>
        <p:spPr bwMode="auto">
          <a:xfrm>
            <a:off x="1410789" y="1497221"/>
            <a:ext cx="8961120" cy="490357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Erosion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533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 b="7223"/>
          <a:stretch/>
        </p:blipFill>
        <p:spPr bwMode="auto">
          <a:xfrm>
            <a:off x="1619793" y="1316183"/>
            <a:ext cx="9292047" cy="54068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Erosion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699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 t="5607"/>
          <a:stretch/>
        </p:blipFill>
        <p:spPr bwMode="auto">
          <a:xfrm>
            <a:off x="1642292" y="1374111"/>
            <a:ext cx="8659948" cy="5078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 smtClean="0">
                <a:solidFill>
                  <a:srgbClr val="002060"/>
                </a:solidFill>
                <a:latin typeface="+mj-lt"/>
              </a:rPr>
              <a:t>PIXELS: Erosion</a:t>
            </a:r>
            <a:endParaRPr lang="en-US" sz="4400" spc="-15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437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Next Steps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95110" y="1638150"/>
            <a:ext cx="49720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latin typeface="+mj-lt"/>
              </a:rPr>
              <a:t>Where Are We Going?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Addition of Theoretical Discussion 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UX &amp; UI Improvements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Implementation of More Techniques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Bug Fixes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Introduction of Playground Feature</a:t>
            </a:r>
          </a:p>
        </p:txBody>
      </p:sp>
    </p:spTree>
    <p:extLst>
      <p:ext uri="{BB962C8B-B14F-4D97-AF65-F5344CB8AC3E}">
        <p14:creationId xmlns:p14="http://schemas.microsoft.com/office/powerpoint/2010/main" val="205916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83030" y="2651760"/>
            <a:ext cx="61150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PIXELS Demo</a:t>
            </a:r>
            <a:br>
              <a:rPr lang="en-US" sz="6000" dirty="0" smtClean="0">
                <a:solidFill>
                  <a:srgbClr val="002060"/>
                </a:solidFill>
                <a:latin typeface="+mj-lt"/>
              </a:rPr>
            </a:br>
            <a:r>
              <a:rPr lang="en-US" sz="6000" dirty="0" smtClean="0">
                <a:solidFill>
                  <a:srgbClr val="002060"/>
                </a:solidFill>
                <a:latin typeface="+mj-lt"/>
              </a:rPr>
              <a:t>The End</a:t>
            </a:r>
            <a:endParaRPr lang="en-US" sz="6000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570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Overview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92240" y="237380"/>
            <a:ext cx="5543550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+mj-lt"/>
              </a:rPr>
              <a:t>What Are We Building?</a:t>
            </a:r>
            <a:endParaRPr lang="en-US" sz="2800" b="1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Platform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HTTP Server, Django, Restful API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Framework and Services</a:t>
            </a:r>
          </a:p>
          <a:p>
            <a:r>
              <a:rPr lang="en-US" sz="2400" dirty="0" smtClean="0"/>
              <a:t>       </a:t>
            </a:r>
            <a:r>
              <a:rPr lang="en-US" sz="2400" dirty="0" smtClean="0">
                <a:latin typeface="+mj-lt"/>
              </a:rPr>
              <a:t>Python </a:t>
            </a:r>
            <a:r>
              <a:rPr lang="en-US" sz="2400" dirty="0">
                <a:latin typeface="+mj-lt"/>
              </a:rPr>
              <a:t>Library </a:t>
            </a:r>
            <a:r>
              <a:rPr lang="en-US" sz="2400" dirty="0" smtClean="0">
                <a:latin typeface="+mj-lt"/>
              </a:rPr>
              <a:t>Integration, Web</a:t>
            </a:r>
          </a:p>
          <a:p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Interactivity, Customization Options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Configurable Front-End Code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Browser Support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+mj-lt"/>
              </a:rPr>
              <a:t> </a:t>
            </a:r>
            <a:r>
              <a:rPr lang="en-US" sz="2400" dirty="0" smtClean="0">
                <a:latin typeface="+mj-lt"/>
              </a:rPr>
              <a:t>      Google Chrome &amp; Mozilla Firefox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Image Processing Techniques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Instructors’ Lecture Companion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“Coding for Image-Processing Techniques”</a:t>
            </a:r>
          </a:p>
          <a:p>
            <a:r>
              <a:rPr lang="en-US" sz="2400" dirty="0" smtClean="0">
                <a:latin typeface="+mj-lt"/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39694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Milestones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46520" y="705177"/>
            <a:ext cx="5566410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Basic Django Platform Setup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UX &amp; Design for the Web Application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Developing Front End (CSS/JS)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Image Drag &amp; Drop, Select Zoom Support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Back End Support for Python Libraries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Implementing Image Processing Techniques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Support for Configurable Options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Division of View</a:t>
            </a:r>
          </a:p>
          <a:p>
            <a:pPr>
              <a:lnSpc>
                <a:spcPct val="150000"/>
              </a:lnSpc>
            </a:pPr>
            <a:r>
              <a:rPr lang="en-US" sz="2400" dirty="0" smtClean="0">
                <a:latin typeface="+mj-lt"/>
              </a:rPr>
              <a:t>       </a:t>
            </a:r>
            <a:r>
              <a:rPr lang="en-US" sz="2200" dirty="0" smtClean="0">
                <a:latin typeface="+mj-lt"/>
              </a:rPr>
              <a:t>Instructors’ Lecture Companion</a:t>
            </a:r>
          </a:p>
          <a:p>
            <a:r>
              <a:rPr lang="en-US" sz="2200" dirty="0" smtClean="0">
                <a:latin typeface="+mj-lt"/>
              </a:rPr>
              <a:t>       DIY (Do It Yourself)</a:t>
            </a:r>
          </a:p>
        </p:txBody>
      </p:sp>
    </p:spTree>
    <p:extLst>
      <p:ext uri="{BB962C8B-B14F-4D97-AF65-F5344CB8AC3E}">
        <p14:creationId xmlns:p14="http://schemas.microsoft.com/office/powerpoint/2010/main" val="249383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2920" y="388620"/>
            <a:ext cx="667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+mj-lt"/>
              </a:rPr>
              <a:t>Sphere of Development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" y="250698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Django Settings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3620" y="250698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Image Processing Module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791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Markup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244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Front End Code (CSS/JS)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5765" y="2504985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Web Page using Django Templates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4697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Documentation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514350" y="1592401"/>
            <a:ext cx="11315700" cy="3665399"/>
          </a:xfrm>
          <a:prstGeom prst="ellipse">
            <a:avLst/>
          </a:pr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8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490" y="377190"/>
            <a:ext cx="66751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+mj-lt"/>
              </a:rPr>
              <a:t>Sphere of Development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2900" y="2506980"/>
            <a:ext cx="1783080" cy="1840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Django Settings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93620" y="2506980"/>
            <a:ext cx="1783080" cy="1840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Image Processing Module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13791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Markup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9244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Front End Code (CSS/JS)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5765" y="2504985"/>
            <a:ext cx="1783080" cy="18402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Web Page using Django Templates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046970" y="2514600"/>
            <a:ext cx="1783080" cy="18402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  <a:latin typeface="+mj-lt"/>
              </a:rPr>
              <a:t>Documentation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5" name="Right Brace 4"/>
          <p:cNvSpPr/>
          <p:nvPr/>
        </p:nvSpPr>
        <p:spPr>
          <a:xfrm rot="5400000">
            <a:off x="2846545" y="2756060"/>
            <a:ext cx="647700" cy="4031932"/>
          </a:xfrm>
          <a:prstGeom prst="rightBrac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74707" y="5196842"/>
            <a:ext cx="3420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+mj-lt"/>
              </a:rPr>
              <a:t>Django &amp; Python Back End</a:t>
            </a:r>
            <a:endParaRPr lang="en-US" sz="2400" b="1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4" name="Right Brace 13"/>
          <p:cNvSpPr/>
          <p:nvPr/>
        </p:nvSpPr>
        <p:spPr>
          <a:xfrm rot="5400000">
            <a:off x="7711440" y="3446146"/>
            <a:ext cx="647700" cy="2651760"/>
          </a:xfrm>
          <a:prstGeom prst="rightBrace">
            <a:avLst/>
          </a:prstGeom>
          <a:noFill/>
          <a:ln w="254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324837" y="5189222"/>
            <a:ext cx="3420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2060"/>
                </a:solidFill>
                <a:latin typeface="+mj-lt"/>
              </a:rPr>
              <a:t>Front End Styling and Interactivity</a:t>
            </a:r>
            <a:endParaRPr lang="en-US" sz="24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629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25996" y="1258779"/>
            <a:ext cx="20427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kern="1000" dirty="0">
                <a:latin typeface="+mj-lt"/>
                <a:ea typeface="Cambria" panose="02040503050406030204" pitchFamily="18" charset="0"/>
                <a:cs typeface="Times New Roman" panose="02020603050405020304" pitchFamily="18" charset="0"/>
              </a:rPr>
              <a:t>Folder structure</a:t>
            </a:r>
            <a:endParaRPr lang="en-US" sz="2000" b="1" dirty="0">
              <a:latin typeface="+mj-lt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68" y="1658889"/>
            <a:ext cx="3324089" cy="49944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2919" y="388620"/>
            <a:ext cx="97551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-150" dirty="0">
                <a:solidFill>
                  <a:srgbClr val="002060"/>
                </a:solidFill>
                <a:latin typeface="+mj-lt"/>
              </a:rPr>
              <a:t>Application Architecture and Development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71089" y="1258779"/>
            <a:ext cx="63692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Python Modules</a:t>
            </a:r>
          </a:p>
          <a:p>
            <a:r>
              <a:rPr lang="en-US" dirty="0" smtClean="0">
                <a:latin typeface="+mj-lt"/>
              </a:rPr>
              <a:t>Folder Path: </a:t>
            </a:r>
            <a:r>
              <a:rPr lang="en-US" b="1" dirty="0" smtClean="0">
                <a:latin typeface="+mj-lt"/>
              </a:rPr>
              <a:t>/</a:t>
            </a:r>
            <a:r>
              <a:rPr lang="en-US" b="1" dirty="0" err="1" smtClean="0">
                <a:latin typeface="+mj-lt"/>
              </a:rPr>
              <a:t>webapp</a:t>
            </a:r>
            <a:r>
              <a:rPr lang="en-US" b="1" dirty="0" smtClean="0">
                <a:latin typeface="+mj-lt"/>
              </a:rPr>
              <a:t>/dip/</a:t>
            </a:r>
            <a:r>
              <a:rPr lang="en-US" b="1" dirty="0" err="1" smtClean="0">
                <a:latin typeface="+mj-lt"/>
              </a:rPr>
              <a:t>py_modules</a:t>
            </a:r>
            <a:endParaRPr lang="en-US" b="1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Purpose: </a:t>
            </a:r>
            <a:r>
              <a:rPr lang="en-US" dirty="0" smtClean="0">
                <a:latin typeface="+mj-lt"/>
              </a:rPr>
              <a:t>Python </a:t>
            </a:r>
            <a:r>
              <a:rPr lang="en-US" dirty="0">
                <a:latin typeface="+mj-lt"/>
              </a:rPr>
              <a:t>Implementation of Image Processing Modules </a:t>
            </a:r>
            <a:endParaRPr lang="en-US" dirty="0" smtClean="0">
              <a:latin typeface="+mj-lt"/>
            </a:endParaRPr>
          </a:p>
          <a:p>
            <a:endParaRPr lang="en-US" dirty="0">
              <a:latin typeface="+mj-lt"/>
            </a:endParaRPr>
          </a:p>
          <a:p>
            <a:r>
              <a:rPr lang="en-US" b="1" dirty="0" smtClean="0">
                <a:latin typeface="+mj-lt"/>
              </a:rPr>
              <a:t>Static Assets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Folder Path</a:t>
            </a:r>
            <a:r>
              <a:rPr lang="en-US" dirty="0" smtClean="0">
                <a:latin typeface="+mj-lt"/>
              </a:rPr>
              <a:t>: </a:t>
            </a:r>
            <a:r>
              <a:rPr lang="en-US" b="1" dirty="0">
                <a:latin typeface="+mj-lt"/>
              </a:rPr>
              <a:t>/</a:t>
            </a:r>
            <a:r>
              <a:rPr lang="en-US" b="1" dirty="0" err="1" smtClean="0">
                <a:latin typeface="+mj-lt"/>
              </a:rPr>
              <a:t>webapp</a:t>
            </a:r>
            <a:r>
              <a:rPr lang="en-US" b="1" dirty="0" smtClean="0">
                <a:latin typeface="+mj-lt"/>
              </a:rPr>
              <a:t>/dip/static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Purpose: </a:t>
            </a:r>
            <a:r>
              <a:rPr lang="en-US" dirty="0" smtClean="0">
                <a:latin typeface="+mj-lt"/>
              </a:rPr>
              <a:t>Static </a:t>
            </a:r>
            <a:r>
              <a:rPr lang="en-US" dirty="0">
                <a:latin typeface="+mj-lt"/>
              </a:rPr>
              <a:t>assets like CSS, JS for the website</a:t>
            </a:r>
          </a:p>
          <a:p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Django Templates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Folder Path</a:t>
            </a:r>
            <a:r>
              <a:rPr lang="en-US" dirty="0" smtClean="0">
                <a:latin typeface="+mj-lt"/>
              </a:rPr>
              <a:t>: </a:t>
            </a:r>
            <a:r>
              <a:rPr lang="en-US" b="1" dirty="0">
                <a:latin typeface="+mj-lt"/>
              </a:rPr>
              <a:t>/</a:t>
            </a:r>
            <a:r>
              <a:rPr lang="en-US" b="1" dirty="0" err="1" smtClean="0">
                <a:latin typeface="+mj-lt"/>
              </a:rPr>
              <a:t>webapp</a:t>
            </a:r>
            <a:r>
              <a:rPr lang="en-US" b="1" dirty="0" smtClean="0">
                <a:latin typeface="+mj-lt"/>
              </a:rPr>
              <a:t>/dip/templates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Purpose: Web Page Django Templates for the </a:t>
            </a:r>
            <a:r>
              <a:rPr lang="en-US" dirty="0" smtClean="0">
                <a:latin typeface="+mj-lt"/>
              </a:rPr>
              <a:t>Modules </a:t>
            </a:r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Django Views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Folder Path</a:t>
            </a:r>
            <a:r>
              <a:rPr lang="en-US" dirty="0" smtClean="0">
                <a:latin typeface="+mj-lt"/>
              </a:rPr>
              <a:t>: </a:t>
            </a:r>
            <a:r>
              <a:rPr lang="en-US" b="1" dirty="0">
                <a:latin typeface="+mj-lt"/>
              </a:rPr>
              <a:t>/</a:t>
            </a:r>
            <a:r>
              <a:rPr lang="en-US" b="1" dirty="0" err="1" smtClean="0">
                <a:latin typeface="+mj-lt"/>
              </a:rPr>
              <a:t>webapp</a:t>
            </a:r>
            <a:r>
              <a:rPr lang="en-US" b="1" dirty="0" smtClean="0">
                <a:latin typeface="+mj-lt"/>
              </a:rPr>
              <a:t>/dip/views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Purpose: </a:t>
            </a:r>
            <a:r>
              <a:rPr lang="en-US" dirty="0" smtClean="0">
                <a:latin typeface="+mj-lt"/>
              </a:rPr>
              <a:t>View </a:t>
            </a:r>
            <a:r>
              <a:rPr lang="en-US" dirty="0">
                <a:latin typeface="+mj-lt"/>
              </a:rPr>
              <a:t>controller logic python </a:t>
            </a:r>
            <a:r>
              <a:rPr lang="en-US" dirty="0" smtClean="0">
                <a:latin typeface="+mj-lt"/>
              </a:rPr>
              <a:t>scripts for Modules</a:t>
            </a:r>
            <a:endParaRPr lang="en-US" dirty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Django App URL Settings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Folder Path</a:t>
            </a:r>
            <a:r>
              <a:rPr lang="en-US" dirty="0" smtClean="0">
                <a:latin typeface="+mj-lt"/>
              </a:rPr>
              <a:t>: </a:t>
            </a:r>
            <a:r>
              <a:rPr lang="en-US" b="1" dirty="0">
                <a:latin typeface="+mj-lt"/>
              </a:rPr>
              <a:t>/</a:t>
            </a:r>
            <a:r>
              <a:rPr lang="en-US" b="1" dirty="0" smtClean="0">
                <a:latin typeface="+mj-lt"/>
              </a:rPr>
              <a:t>webapp/dip/urls.py</a:t>
            </a:r>
            <a:endParaRPr lang="en-US" b="1" dirty="0">
              <a:latin typeface="+mj-lt"/>
            </a:endParaRPr>
          </a:p>
          <a:p>
            <a:r>
              <a:rPr lang="en-US" dirty="0">
                <a:latin typeface="+mj-lt"/>
              </a:rPr>
              <a:t>Purpose: URL settings and view bindings for the </a:t>
            </a:r>
            <a:r>
              <a:rPr lang="en-US" dirty="0" smtClean="0">
                <a:latin typeface="+mj-lt"/>
              </a:rPr>
              <a:t>Modules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3819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80060" y="365760"/>
            <a:ext cx="94526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  <a:latin typeface="+mj-lt"/>
              </a:rPr>
              <a:t>Image Processing Techniques Inventory</a:t>
            </a:r>
            <a:endParaRPr lang="en-US" sz="4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2920" y="1398091"/>
            <a:ext cx="550164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Histograms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Histogram Plot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Histogram </a:t>
            </a:r>
            <a:r>
              <a:rPr lang="en-US" sz="2200" dirty="0" smtClean="0">
                <a:latin typeface="+mj-lt"/>
              </a:rPr>
              <a:t>Equalization</a:t>
            </a:r>
            <a:endParaRPr lang="en-US" sz="2200" dirty="0" smtClean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 smtClean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Image Thresholding</a:t>
            </a:r>
            <a:endParaRPr lang="en-US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Global Thresholding</a:t>
            </a: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Adaptive </a:t>
            </a:r>
            <a:r>
              <a:rPr lang="en-US" sz="2200" dirty="0" err="1" smtClean="0">
                <a:latin typeface="+mj-lt"/>
              </a:rPr>
              <a:t>Thresholding</a:t>
            </a:r>
            <a:endParaRPr lang="en-US" sz="2200" dirty="0">
              <a:latin typeface="+mj-lt"/>
            </a:endParaRPr>
          </a:p>
          <a:p>
            <a:pPr lvl="1"/>
            <a:endParaRPr lang="en-US" sz="22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Sharpening Spatial Filters</a:t>
            </a:r>
            <a:endParaRPr lang="en-US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Sobel Derivatives</a:t>
            </a:r>
            <a:endParaRPr lang="en-US" sz="22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Laplacian Derivatives</a:t>
            </a:r>
            <a:endParaRPr lang="en-US" sz="2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87440" y="1398090"/>
            <a:ext cx="550164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Smoothing Spatial Filters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Averaging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Gaussian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Median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Bilateral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200" dirty="0">
              <a:latin typeface="+mj-lt"/>
            </a:endParaRPr>
          </a:p>
          <a:p>
            <a:r>
              <a:rPr lang="en-US" sz="2800" dirty="0" smtClean="0">
                <a:latin typeface="+mj-lt"/>
              </a:rPr>
              <a:t>Morphological Transformations</a:t>
            </a:r>
            <a:endParaRPr lang="en-US" sz="2800" dirty="0"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Connected Components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Erosion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Dilation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Opening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j-lt"/>
              </a:rPr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2294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25830" y="3223260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spc="-150" dirty="0" smtClean="0">
                <a:solidFill>
                  <a:srgbClr val="002060"/>
                </a:solidFill>
                <a:latin typeface="+mj-lt"/>
              </a:rPr>
              <a:t>Team Members</a:t>
            </a:r>
            <a:endParaRPr lang="en-US" sz="4800" spc="-15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120" y="287372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2060"/>
                </a:solidFill>
                <a:latin typeface="+mj-lt"/>
              </a:rPr>
              <a:t>PIXELS</a:t>
            </a:r>
            <a:endParaRPr lang="en-US" sz="3200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0" y="494540"/>
            <a:ext cx="1798320" cy="17983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751570" y="808925"/>
            <a:ext cx="295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latin typeface="+mj-lt"/>
              </a:rPr>
              <a:t>Lokesh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err="1" smtClean="0">
                <a:latin typeface="+mj-lt"/>
              </a:rPr>
              <a:t>Balani</a:t>
            </a:r>
            <a:endParaRPr lang="en-US" sz="32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761095" y="1360216"/>
            <a:ext cx="28346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UI Lead, </a:t>
            </a:r>
            <a:r>
              <a:rPr lang="en-US" sz="2200" dirty="0" err="1" smtClean="0">
                <a:latin typeface="+mj-lt"/>
              </a:rPr>
              <a:t>Virtusa</a:t>
            </a:r>
            <a:endParaRPr lang="en-US" sz="2200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51570" y="1733953"/>
            <a:ext cx="243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PGSSP, IIIT-H</a:t>
            </a:r>
            <a:endParaRPr lang="en-US" sz="2200" dirty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447" y="2873722"/>
            <a:ext cx="1799303" cy="179930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51570" y="3002947"/>
            <a:ext cx="295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</a:rPr>
              <a:t>Abhishek </a:t>
            </a:r>
            <a:r>
              <a:rPr lang="en-US" sz="3200" dirty="0" err="1" smtClean="0">
                <a:latin typeface="+mj-lt"/>
              </a:rPr>
              <a:t>Tyagi</a:t>
            </a:r>
            <a:endParaRPr lang="en-US" sz="32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761095" y="3551745"/>
            <a:ext cx="28346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Principal Analyst, </a:t>
            </a:r>
            <a:r>
              <a:rPr lang="en-US" sz="2200" dirty="0" err="1" smtClean="0">
                <a:latin typeface="+mj-lt"/>
              </a:rPr>
              <a:t>D.E.Shaw</a:t>
            </a:r>
            <a:r>
              <a:rPr lang="en-US" sz="2200" dirty="0" smtClean="0">
                <a:latin typeface="+mj-lt"/>
              </a:rPr>
              <a:t> &amp; Co</a:t>
            </a:r>
            <a:endParaRPr lang="en-US" sz="2200" dirty="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61095" y="4258855"/>
            <a:ext cx="24345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j-lt"/>
              </a:rPr>
              <a:t>PGSSP, IIIT-H</a:t>
            </a:r>
            <a:endParaRPr lang="en-US" sz="2200" dirty="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95110" y="5206986"/>
            <a:ext cx="51092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+mj-lt"/>
              </a:rPr>
              <a:t>GitHub Repository</a:t>
            </a:r>
          </a:p>
          <a:p>
            <a:r>
              <a:rPr lang="en-US" sz="2400" dirty="0" smtClean="0">
                <a:latin typeface="+mj-lt"/>
                <a:hlinkClick r:id="rId4"/>
              </a:rPr>
              <a:t>https://github.com/lokeshbalani/pixels</a:t>
            </a:r>
            <a:r>
              <a:rPr lang="en-US" sz="2400" dirty="0" smtClean="0">
                <a:latin typeface="+mj-lt"/>
              </a:rPr>
              <a:t> </a:t>
            </a:r>
            <a:endParaRPr lang="en-US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960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602</Words>
  <Application>Microsoft Office PowerPoint</Application>
  <PresentationFormat>Widescreen</PresentationFormat>
  <Paragraphs>163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Cisco Systems,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 Balani -X (lobalani - VIRTUSA CORPORATION at Cisco)</dc:creator>
  <cp:lastModifiedBy>Lokesh Balani -X (lobalani - VIRTUSA CORPORATION at Cisco)</cp:lastModifiedBy>
  <cp:revision>56</cp:revision>
  <dcterms:created xsi:type="dcterms:W3CDTF">2018-11-22T10:08:26Z</dcterms:created>
  <dcterms:modified xsi:type="dcterms:W3CDTF">2018-11-29T06:44:21Z</dcterms:modified>
</cp:coreProperties>
</file>